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24384000" cy="13716000"/>
  <p:notesSz cx="13716000" cy="24384000"/>
  <p:embeddedFontLst>
    <p:embeddedFont>
      <p:font typeface="MiSans" charset="-122" pitchFamily="34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image" Target="../media/image-1-2.jp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5" Type="http://schemas.openxmlformats.org/officeDocument/2006/relationships/image" Target="../media/image-1-5.png"/><Relationship Id="rId6" Type="http://schemas.openxmlformats.org/officeDocument/2006/relationships/image" Target="../media/image-1-6.svg"/><Relationship Id="rId7" Type="http://schemas.openxmlformats.org/officeDocument/2006/relationships/image" Target="../media/image-1-7.png"/><Relationship Id="rId8" Type="http://schemas.openxmlformats.org/officeDocument/2006/relationships/image" Target="../media/image-1-8.svg"/><Relationship Id="rId9" Type="http://schemas.openxmlformats.org/officeDocument/2006/relationships/image" Target="../media/image-1-9.png"/><Relationship Id="rId10" Type="http://schemas.openxmlformats.org/officeDocument/2006/relationships/image" Target="../media/image-1-10.svg"/><Relationship Id="rId11" Type="http://schemas.openxmlformats.org/officeDocument/2006/relationships/image" Target="../media/image-1-11.png"/><Relationship Id="rId12" Type="http://schemas.openxmlformats.org/officeDocument/2006/relationships/image" Target="../media/image-1-12.svg"/><Relationship Id="rId13" Type="http://schemas.openxmlformats.org/officeDocument/2006/relationships/image" Target="../media/image-1-13.png"/><Relationship Id="rId14" Type="http://schemas.openxmlformats.org/officeDocument/2006/relationships/image" Target="../media/image-1-14.svg"/><Relationship Id="rId15" Type="http://schemas.openxmlformats.org/officeDocument/2006/relationships/image" Target="../media/image-1-15.png"/><Relationship Id="rId16" Type="http://schemas.openxmlformats.org/officeDocument/2006/relationships/image" Target="../media/image-1-16.svg"/><Relationship Id="rId17" Type="http://schemas.openxmlformats.org/officeDocument/2006/relationships/image" Target="../media/image-1-17.png"/><Relationship Id="rId18" Type="http://schemas.openxmlformats.org/officeDocument/2006/relationships/image" Target="../media/image-1-18.sv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3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svg"/><Relationship Id="rId6" Type="http://schemas.openxmlformats.org/officeDocument/2006/relationships/image" Target="../media/image-12-6.png"/><Relationship Id="rId7" Type="http://schemas.openxmlformats.org/officeDocument/2006/relationships/image" Target="../media/image-12-7.svg"/><Relationship Id="rId8" Type="http://schemas.openxmlformats.org/officeDocument/2006/relationships/image" Target="../media/image-12-8.png"/><Relationship Id="rId9" Type="http://schemas.openxmlformats.org/officeDocument/2006/relationships/image" Target="../media/image-12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image" Target="../media/image-13-2.png"/><Relationship Id="rId3" Type="http://schemas.openxmlformats.org/officeDocument/2006/relationships/image" Target="../media/image-13-3.svg"/><Relationship Id="rId4" Type="http://schemas.openxmlformats.org/officeDocument/2006/relationships/image" Target="../media/image-13-4.png"/><Relationship Id="rId5" Type="http://schemas.openxmlformats.org/officeDocument/2006/relationships/image" Target="../media/image-13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image" Target="../media/image-14-2.png"/><Relationship Id="rId3" Type="http://schemas.openxmlformats.org/officeDocument/2006/relationships/image" Target="../media/image-14-3.svg"/><Relationship Id="rId4" Type="http://schemas.openxmlformats.org/officeDocument/2006/relationships/image" Target="../media/image-14-4.png"/><Relationship Id="rId5" Type="http://schemas.openxmlformats.org/officeDocument/2006/relationships/image" Target="../media/image-14-5.svg"/><Relationship Id="rId6" Type="http://schemas.openxmlformats.org/officeDocument/2006/relationships/image" Target="../media/image-14-6.png"/><Relationship Id="rId7" Type="http://schemas.openxmlformats.org/officeDocument/2006/relationships/image" Target="../media/image-14-7.svg"/><Relationship Id="rId8" Type="http://schemas.openxmlformats.org/officeDocument/2006/relationships/image" Target="../media/image-14-8.png"/><Relationship Id="rId9" Type="http://schemas.openxmlformats.org/officeDocument/2006/relationships/image" Target="../media/image-14-9.sv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svg"/><Relationship Id="rId12" Type="http://schemas.openxmlformats.org/officeDocument/2006/relationships/image" Target="../media/image-14-12.png"/><Relationship Id="rId13" Type="http://schemas.openxmlformats.org/officeDocument/2006/relationships/image" Target="../media/image-14-13.svg"/><Relationship Id="rId14" Type="http://schemas.openxmlformats.org/officeDocument/2006/relationships/image" Target="../media/image-14-14.png"/><Relationship Id="rId15" Type="http://schemas.openxmlformats.org/officeDocument/2006/relationships/image" Target="../media/image-14-15.svg"/><Relationship Id="rId16" Type="http://schemas.openxmlformats.org/officeDocument/2006/relationships/image" Target="../media/image-14-16.png"/><Relationship Id="rId17" Type="http://schemas.openxmlformats.org/officeDocument/2006/relationships/image" Target="../media/image-14-17.svg"/><Relationship Id="rId18" Type="http://schemas.openxmlformats.org/officeDocument/2006/relationships/image" Target="../media/image-14-18.png"/><Relationship Id="rId19" Type="http://schemas.openxmlformats.org/officeDocument/2006/relationships/image" Target="../media/image-14-19.sv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3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svg"/><Relationship Id="rId6" Type="http://schemas.openxmlformats.org/officeDocument/2006/relationships/image" Target="../media/image-15-6.png"/><Relationship Id="rId7" Type="http://schemas.openxmlformats.org/officeDocument/2006/relationships/image" Target="../media/image-15-7.svg"/><Relationship Id="rId8" Type="http://schemas.openxmlformats.org/officeDocument/2006/relationships/image" Target="../media/image-15-8.png"/><Relationship Id="rId9" Type="http://schemas.openxmlformats.org/officeDocument/2006/relationships/image" Target="../media/image-15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jpeg"/><Relationship Id="rId2" Type="http://schemas.openxmlformats.org/officeDocument/2006/relationships/image" Target="../media/image-16-2.png"/><Relationship Id="rId3" Type="http://schemas.openxmlformats.org/officeDocument/2006/relationships/image" Target="../media/image-16-3.svg"/><Relationship Id="rId4" Type="http://schemas.openxmlformats.org/officeDocument/2006/relationships/image" Target="../media/image-16-4.png"/><Relationship Id="rId5" Type="http://schemas.openxmlformats.org/officeDocument/2006/relationships/image" Target="../media/image-16-5.sv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jpeg"/><Relationship Id="rId2" Type="http://schemas.openxmlformats.org/officeDocument/2006/relationships/image" Target="../media/image-17-2.png"/><Relationship Id="rId3" Type="http://schemas.openxmlformats.org/officeDocument/2006/relationships/image" Target="../media/image-17-3.svg"/><Relationship Id="rId4" Type="http://schemas.openxmlformats.org/officeDocument/2006/relationships/image" Target="../media/image-17-4.png"/><Relationship Id="rId5" Type="http://schemas.openxmlformats.org/officeDocument/2006/relationships/image" Target="../media/image-17-5.svg"/><Relationship Id="rId6" Type="http://schemas.openxmlformats.org/officeDocument/2006/relationships/image" Target="../media/image-17-6.png"/><Relationship Id="rId7" Type="http://schemas.openxmlformats.org/officeDocument/2006/relationships/image" Target="../media/image-17-7.svg"/><Relationship Id="rId8" Type="http://schemas.openxmlformats.org/officeDocument/2006/relationships/image" Target="../media/image-17-8.png"/><Relationship Id="rId9" Type="http://schemas.openxmlformats.org/officeDocument/2006/relationships/image" Target="../media/image-17-9.svg"/><Relationship Id="rId10" Type="http://schemas.openxmlformats.org/officeDocument/2006/relationships/image" Target="../media/image-17-10.png"/><Relationship Id="rId11" Type="http://schemas.openxmlformats.org/officeDocument/2006/relationships/image" Target="../media/image-17-11.svg"/><Relationship Id="rId12" Type="http://schemas.openxmlformats.org/officeDocument/2006/relationships/image" Target="../media/image-17-12.png"/><Relationship Id="rId13" Type="http://schemas.openxmlformats.org/officeDocument/2006/relationships/image" Target="../media/image-17-13.svg"/><Relationship Id="rId14" Type="http://schemas.openxmlformats.org/officeDocument/2006/relationships/image" Target="../media/image-17-14.png"/><Relationship Id="rId15" Type="http://schemas.openxmlformats.org/officeDocument/2006/relationships/image" Target="../media/image-17-15.svg"/><Relationship Id="rId16" Type="http://schemas.openxmlformats.org/officeDocument/2006/relationships/image" Target="../media/image-17-16.png"/><Relationship Id="rId17" Type="http://schemas.openxmlformats.org/officeDocument/2006/relationships/image" Target="../media/image-17-17.svg"/><Relationship Id="rId18" Type="http://schemas.openxmlformats.org/officeDocument/2006/relationships/image" Target="../media/image-17-18.png"/><Relationship Id="rId19" Type="http://schemas.openxmlformats.org/officeDocument/2006/relationships/image" Target="../media/image-17-19.svg"/><Relationship Id="rId20" Type="http://schemas.openxmlformats.org/officeDocument/2006/relationships/image" Target="../media/image-17-20.png"/><Relationship Id="rId21" Type="http://schemas.openxmlformats.org/officeDocument/2006/relationships/image" Target="../media/image-17-21.svg"/><Relationship Id="rId22" Type="http://schemas.openxmlformats.org/officeDocument/2006/relationships/image" Target="../media/image-17-22.png"/><Relationship Id="rId23" Type="http://schemas.openxmlformats.org/officeDocument/2006/relationships/image" Target="../media/image-17-23.svg"/><Relationship Id="rId24" Type="http://schemas.openxmlformats.org/officeDocument/2006/relationships/image" Target="../media/image-17-24.png"/><Relationship Id="rId25" Type="http://schemas.openxmlformats.org/officeDocument/2006/relationships/image" Target="../media/image-17-25.svg"/><Relationship Id="rId26" Type="http://schemas.openxmlformats.org/officeDocument/2006/relationships/image" Target="../media/image-17-26.png"/><Relationship Id="rId27" Type="http://schemas.openxmlformats.org/officeDocument/2006/relationships/image" Target="../media/image-17-27.svg"/><Relationship Id="rId28" Type="http://schemas.openxmlformats.org/officeDocument/2006/relationships/image" Target="../media/image-17-28.png"/><Relationship Id="rId29" Type="http://schemas.openxmlformats.org/officeDocument/2006/relationships/image" Target="../media/image-17-29.svg"/><Relationship Id="rId30" Type="http://schemas.openxmlformats.org/officeDocument/2006/relationships/image" Target="../media/image-17-30.png"/><Relationship Id="rId31" Type="http://schemas.openxmlformats.org/officeDocument/2006/relationships/image" Target="../media/image-17-31.svg"/><Relationship Id="rId32" Type="http://schemas.openxmlformats.org/officeDocument/2006/relationships/image" Target="../media/image-17-32.png"/><Relationship Id="rId33" Type="http://schemas.openxmlformats.org/officeDocument/2006/relationships/image" Target="../media/image-17-33.svg"/><Relationship Id="rId34" Type="http://schemas.openxmlformats.org/officeDocument/2006/relationships/slideLayout" Target="../slideLayouts/slideLayout1.xml"/><Relationship Id="rId3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3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svg"/><Relationship Id="rId6" Type="http://schemas.openxmlformats.org/officeDocument/2006/relationships/image" Target="../media/image-18-6.png"/><Relationship Id="rId7" Type="http://schemas.openxmlformats.org/officeDocument/2006/relationships/image" Target="../media/image-18-7.svg"/><Relationship Id="rId8" Type="http://schemas.openxmlformats.org/officeDocument/2006/relationships/image" Target="../media/image-18-8.png"/><Relationship Id="rId9" Type="http://schemas.openxmlformats.org/officeDocument/2006/relationships/image" Target="../media/image-18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jpeg"/><Relationship Id="rId2" Type="http://schemas.openxmlformats.org/officeDocument/2006/relationships/image" Target="../media/image-19-2.png"/><Relationship Id="rId3" Type="http://schemas.openxmlformats.org/officeDocument/2006/relationships/image" Target="../media/image-19-2.png"/><Relationship Id="rId4" Type="http://schemas.openxmlformats.org/officeDocument/2006/relationships/image" Target="../media/image-19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image" Target="../media/image-2-10.png"/><Relationship Id="rId11" Type="http://schemas.openxmlformats.org/officeDocument/2006/relationships/image" Target="../media/image-2-11.svg"/><Relationship Id="rId12" Type="http://schemas.openxmlformats.org/officeDocument/2006/relationships/image" Target="../media/image-2-12.png"/><Relationship Id="rId13" Type="http://schemas.openxmlformats.org/officeDocument/2006/relationships/image" Target="../media/image-2-13.svg"/><Relationship Id="rId14" Type="http://schemas.openxmlformats.org/officeDocument/2006/relationships/image" Target="../media/image-2-14.png"/><Relationship Id="rId15" Type="http://schemas.openxmlformats.org/officeDocument/2006/relationships/image" Target="../media/image-2-15.svg"/><Relationship Id="rId16" Type="http://schemas.openxmlformats.org/officeDocument/2006/relationships/image" Target="../media/image-2-16.png"/><Relationship Id="rId17" Type="http://schemas.openxmlformats.org/officeDocument/2006/relationships/image" Target="../media/image-2-17.svg"/><Relationship Id="rId18" Type="http://schemas.openxmlformats.org/officeDocument/2006/relationships/image" Target="../media/image-2-18.png"/><Relationship Id="rId19" Type="http://schemas.openxmlformats.org/officeDocument/2006/relationships/image" Target="../media/image-2-19.svg"/><Relationship Id="rId20" Type="http://schemas.openxmlformats.org/officeDocument/2006/relationships/image" Target="../media/image-2-20.png"/><Relationship Id="rId21" Type="http://schemas.openxmlformats.org/officeDocument/2006/relationships/image" Target="../media/image-2-21.sv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jpeg"/><Relationship Id="rId2" Type="http://schemas.openxmlformats.org/officeDocument/2006/relationships/image" Target="../media/image-20-2.png"/><Relationship Id="rId3" Type="http://schemas.openxmlformats.org/officeDocument/2006/relationships/image" Target="../media/image-20-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3-3.pn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image" Target="../media/image-7-11.svg"/><Relationship Id="rId12" Type="http://schemas.openxmlformats.org/officeDocument/2006/relationships/image" Target="../media/image-7-12.png"/><Relationship Id="rId13" Type="http://schemas.openxmlformats.org/officeDocument/2006/relationships/image" Target="../media/image-7-13.sv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svg"/><Relationship Id="rId12" Type="http://schemas.openxmlformats.org/officeDocument/2006/relationships/image" Target="../media/image-8-12.png"/><Relationship Id="rId13" Type="http://schemas.openxmlformats.org/officeDocument/2006/relationships/image" Target="../media/image-8-13.svg"/><Relationship Id="rId14" Type="http://schemas.openxmlformats.org/officeDocument/2006/relationships/image" Target="../media/image-8-14.png"/><Relationship Id="rId15" Type="http://schemas.openxmlformats.org/officeDocument/2006/relationships/image" Target="../media/image-8-15.svg"/><Relationship Id="rId16" Type="http://schemas.openxmlformats.org/officeDocument/2006/relationships/image" Target="../media/image-8-9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3-3.pn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18-d2sh1rm1bb2p4onbp35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4649" y="5105401"/>
            <a:ext cx="10474576" cy="3018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8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AI心理学家：共情陪伴的长期记忆聊天机器人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4-12:09:12-d2sh1q61bb2p4onbp28g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76125" y="11023600"/>
            <a:ext cx="4712970" cy="863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207240" y="10939145"/>
            <a:ext cx="4601210" cy="103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汇报人：Kimi AI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2-d2sh1q61bb2p4onbp290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16500" y="11023600"/>
            <a:ext cx="5511800" cy="8636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7717135" y="10939145"/>
            <a:ext cx="5370830" cy="103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时间：20</a:t>
            </a:r>
            <a:pPr algn="ctr" indent="0" marL="0">
              <a:lnSpc>
                <a:spcPct val="100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25/08/05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912928" y="685800"/>
            <a:ext cx="342943" cy="3556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4"/>
          <p:cNvSpPr/>
          <p:nvPr/>
        </p:nvSpPr>
        <p:spPr>
          <a:xfrm>
            <a:off x="912928" y="685800"/>
            <a:ext cx="342943" cy="355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357484" y="685800"/>
            <a:ext cx="342943" cy="355600"/>
          </a:xfrm>
          <a:prstGeom prst="ellipse">
            <a:avLst/>
          </a:prstGeom>
          <a:solidFill>
            <a:srgbClr val="718BA3"/>
          </a:solidFill>
          <a:ln/>
        </p:spPr>
      </p:sp>
      <p:sp>
        <p:nvSpPr>
          <p:cNvPr id="11" name="Text 6"/>
          <p:cNvSpPr/>
          <p:nvPr/>
        </p:nvSpPr>
        <p:spPr>
          <a:xfrm>
            <a:off x="1357484" y="685800"/>
            <a:ext cx="342943" cy="355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3" descr="https://kimi-img.moonshot.cn/pub/slides/slides_tmpl/image/25-09-04-12:09:12-d2sh1q61bb2p4onbp29g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02038" y="685800"/>
            <a:ext cx="355644" cy="355600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14770360" y="4038600"/>
            <a:ext cx="824929" cy="824826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4" name="Text 8"/>
          <p:cNvSpPr/>
          <p:nvPr/>
        </p:nvSpPr>
        <p:spPr>
          <a:xfrm>
            <a:off x="14770360" y="4038600"/>
            <a:ext cx="824929" cy="82482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15132525" y="4038600"/>
            <a:ext cx="824929" cy="824826"/>
          </a:xfrm>
          <a:prstGeom prst="ellipse">
            <a:avLst/>
          </a:prstGeom>
          <a:solidFill>
            <a:srgbClr val="D9D9D9">
              <a:alpha val="5098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6" name="Text 10"/>
          <p:cNvSpPr/>
          <p:nvPr/>
        </p:nvSpPr>
        <p:spPr>
          <a:xfrm>
            <a:off x="15132525" y="4038600"/>
            <a:ext cx="824929" cy="82482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1"/>
          <p:cNvSpPr/>
          <p:nvPr/>
        </p:nvSpPr>
        <p:spPr>
          <a:xfrm>
            <a:off x="15494689" y="4038600"/>
            <a:ext cx="824929" cy="824826"/>
          </a:xfrm>
          <a:prstGeom prst="ellipse">
            <a:avLst/>
          </a:prstGeom>
          <a:solidFill>
            <a:srgbClr val="D9D9D9">
              <a:alpha val="10196"/>
            </a:srgbClr>
          </a:solidFill>
          <a:ln w="12700">
            <a:solidFill>
              <a:srgbClr val="FFFFFF">
                <a:alpha val="30196"/>
              </a:srgbClr>
            </a:solidFill>
            <a:prstDash val="solid"/>
          </a:ln>
        </p:spPr>
      </p:sp>
      <p:sp>
        <p:nvSpPr>
          <p:cNvPr id="18" name="Text 12"/>
          <p:cNvSpPr/>
          <p:nvPr/>
        </p:nvSpPr>
        <p:spPr>
          <a:xfrm>
            <a:off x="15494689" y="4038600"/>
            <a:ext cx="824929" cy="82482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15856851" y="4038600"/>
            <a:ext cx="824929" cy="824826"/>
          </a:xfrm>
          <a:prstGeom prst="ellipse">
            <a:avLst/>
          </a:prstGeom>
          <a:solidFill>
            <a:srgbClr val="D9D9D9">
              <a:alpha val="14902"/>
            </a:srgbClr>
          </a:solidFill>
          <a:ln w="12700">
            <a:solidFill>
              <a:srgbClr val="FFFFFF">
                <a:alpha val="40000"/>
              </a:srgbClr>
            </a:solidFill>
            <a:prstDash val="solid"/>
          </a:ln>
        </p:spPr>
      </p:sp>
      <p:sp>
        <p:nvSpPr>
          <p:cNvPr id="20" name="Text 14"/>
          <p:cNvSpPr/>
          <p:nvPr/>
        </p:nvSpPr>
        <p:spPr>
          <a:xfrm>
            <a:off x="15856851" y="4038600"/>
            <a:ext cx="824929" cy="82482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5"/>
          <p:cNvSpPr/>
          <p:nvPr/>
        </p:nvSpPr>
        <p:spPr>
          <a:xfrm>
            <a:off x="16219016" y="4038600"/>
            <a:ext cx="824929" cy="824826"/>
          </a:xfrm>
          <a:prstGeom prst="ellipse">
            <a:avLst/>
          </a:prstGeom>
          <a:solidFill>
            <a:srgbClr val="D9D9D9">
              <a:alpha val="20000"/>
            </a:srgbClr>
          </a:solidFill>
          <a:ln w="12700">
            <a:solidFill>
              <a:srgbClr val="FFFFFF">
                <a:alpha val="50196"/>
              </a:srgbClr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16219016" y="4038600"/>
            <a:ext cx="824929" cy="82482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3" name="Image 4" descr="https://kimi-img.moonshot.cn/pub/slides/slides_tmpl/image/25-09-04-12:09:12-d2sh1q61bb2p4onbp2a0.sv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79961" y="10185401"/>
            <a:ext cx="12702" cy="1670813"/>
          </a:xfrm>
          <a:prstGeom prst="rect">
            <a:avLst/>
          </a:prstGeom>
        </p:spPr>
      </p:pic>
      <p:pic>
        <p:nvPicPr>
          <p:cNvPr id="24" name="Image 5" descr="https://kimi-img.moonshot.cn/pub/slides/slides_tmpl/image/25-09-04-12:09:12-d2sh1q61bb2p4onbp2ag.sv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89936" y="11308414"/>
            <a:ext cx="502420" cy="562952"/>
          </a:xfrm>
          <a:prstGeom prst="rect">
            <a:avLst/>
          </a:prstGeom>
        </p:spPr>
      </p:pic>
      <p:pic>
        <p:nvPicPr>
          <p:cNvPr id="25" name="Image 6" descr="https://kimi-img.moonshot.cn/pub/slides/slides_tmpl/image/25-09-04-12:09:12-d2sh1q61bb2p4onbp2b0.sv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80267" y="11308414"/>
            <a:ext cx="502420" cy="562952"/>
          </a:xfrm>
          <a:prstGeom prst="rect">
            <a:avLst/>
          </a:prstGeom>
        </p:spPr>
      </p:pic>
      <p:pic>
        <p:nvPicPr>
          <p:cNvPr id="26" name="Image 7" descr="https://kimi-img.moonshot.cn/pub/slides/slides_tmpl/image/25-09-04-12:09:13-d2sh1qe1bb2p4onbp2bg.sv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67960" y="1035050"/>
            <a:ext cx="14073359" cy="12700"/>
          </a:xfrm>
          <a:prstGeom prst="rect">
            <a:avLst/>
          </a:prstGeom>
        </p:spPr>
      </p:pic>
      <p:sp>
        <p:nvSpPr>
          <p:cNvPr id="27" name="Shape 17"/>
          <p:cNvSpPr/>
          <p:nvPr/>
        </p:nvSpPr>
        <p:spPr>
          <a:xfrm>
            <a:off x="19241319" y="952500"/>
            <a:ext cx="165121" cy="165100"/>
          </a:xfrm>
          <a:prstGeom prst="ellipse">
            <a:avLst/>
          </a:prstGeom>
          <a:solidFill>
            <a:srgbClr val="D9D9D9"/>
          </a:solidFill>
          <a:ln/>
        </p:spPr>
      </p:sp>
      <p:sp>
        <p:nvSpPr>
          <p:cNvPr id="28" name="Text 18"/>
          <p:cNvSpPr/>
          <p:nvPr/>
        </p:nvSpPr>
        <p:spPr>
          <a:xfrm>
            <a:off x="19241319" y="952500"/>
            <a:ext cx="165121" cy="165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19"/>
          <p:cNvSpPr/>
          <p:nvPr/>
        </p:nvSpPr>
        <p:spPr>
          <a:xfrm>
            <a:off x="12445970" y="3657600"/>
            <a:ext cx="165121" cy="165100"/>
          </a:xfrm>
          <a:prstGeom prst="ellipse">
            <a:avLst/>
          </a:prstGeom>
          <a:solidFill>
            <a:srgbClr val="D9D9D9"/>
          </a:solidFill>
          <a:ln/>
        </p:spPr>
      </p:sp>
      <p:sp>
        <p:nvSpPr>
          <p:cNvPr id="30" name="Text 20"/>
          <p:cNvSpPr/>
          <p:nvPr/>
        </p:nvSpPr>
        <p:spPr>
          <a:xfrm>
            <a:off x="12445970" y="3657600"/>
            <a:ext cx="165121" cy="165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1"/>
          <p:cNvSpPr/>
          <p:nvPr/>
        </p:nvSpPr>
        <p:spPr>
          <a:xfrm>
            <a:off x="5079049" y="952500"/>
            <a:ext cx="165121" cy="165100"/>
          </a:xfrm>
          <a:prstGeom prst="ellipse">
            <a:avLst/>
          </a:prstGeom>
          <a:solidFill>
            <a:srgbClr val="D9D9D9"/>
          </a:solidFill>
          <a:ln/>
        </p:spPr>
      </p:sp>
      <p:sp>
        <p:nvSpPr>
          <p:cNvPr id="32" name="Text 22"/>
          <p:cNvSpPr/>
          <p:nvPr/>
        </p:nvSpPr>
        <p:spPr>
          <a:xfrm>
            <a:off x="5079049" y="952500"/>
            <a:ext cx="165121" cy="165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23"/>
          <p:cNvSpPr/>
          <p:nvPr/>
        </p:nvSpPr>
        <p:spPr>
          <a:xfrm>
            <a:off x="12153832" y="660400"/>
            <a:ext cx="749394" cy="749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4" name="Text 24"/>
          <p:cNvSpPr/>
          <p:nvPr/>
        </p:nvSpPr>
        <p:spPr>
          <a:xfrm>
            <a:off x="12153832" y="660400"/>
            <a:ext cx="749394" cy="749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5" name="Image 8" descr="https://kimi-img.moonshot.cn/pub/slides/slides_tmpl/image/25-09-04-12:09:13-d2sh1qe1bb2p4onbp2c0.sv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528529" y="1422400"/>
            <a:ext cx="12702" cy="22352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8-d2sh1u61bb2p4onbp4h0.png">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622791" y="2667000"/>
            <a:ext cx="7138292" cy="8902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8330" y="838201"/>
            <a:ext cx="1101651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轻量级本地技术栈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4-12:09:31-d2sh1uu1bb2p4onbp4tg.png">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41556" y="2667000"/>
            <a:ext cx="7138292" cy="89027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4-12:09:30-d2sh1um1bb2p4onbp4sg.png">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104026" y="2667000"/>
            <a:ext cx="7138292" cy="89027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675023" y="3429001"/>
            <a:ext cx="2205842" cy="1341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1675023" y="4787900"/>
            <a:ext cx="4940918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主要技术栈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1675023" y="7124701"/>
            <a:ext cx="5618336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Python为主语言，OpenRouter免费层提供大模型推理，ChromaDB或FAISS做本地向量存储，FastAPI承载后端，CLI完成MVP并可平滑扩展Web。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9156258" y="3429001"/>
            <a:ext cx="2205842" cy="1341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9156258" y="4787900"/>
            <a:ext cx="4940918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数据存储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9156258" y="7124701"/>
            <a:ext cx="5618336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所有数据保存在用户电脑，采用JSON与SQLite结构化存储，定期自动备份，确保数据隐私和安全。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6637493" y="3429001"/>
            <a:ext cx="2205842" cy="1341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16637493" y="4787900"/>
            <a:ext cx="4940918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成本优势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6637493" y="7124701"/>
            <a:ext cx="5618336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充分利用免费资源，实现隐私、成本、性能三者平衡，为学生项目提供高性价比的解决方案。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46394" y="1498601"/>
            <a:ext cx="653285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模块化系统架构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9-04-12:09:24-d2sh1t61bb2p4onbp3j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678" y="1790700"/>
            <a:ext cx="13222353" cy="99441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46394" y="7416800"/>
            <a:ext cx="6401600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46395" y="8547101"/>
            <a:ext cx="6367729" cy="377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系统分为记忆管理、对话生成、心理学知识、交互接口四大模块，模块间通过标准接口解耦，方便后续扩展和替换。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实施计划与风险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3-d2sh1su1bb2p4onbp3e0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8773" y="4889501"/>
            <a:ext cx="20233629" cy="6353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23-d2sh1su1bb2p4onbp3e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8773" y="8496301"/>
            <a:ext cx="20233629" cy="6353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rot="19800000">
            <a:off x="2232817" y="5802825"/>
            <a:ext cx="891262" cy="891150"/>
          </a:xfrm>
          <a:prstGeom prst="ellipse">
            <a:avLst/>
          </a:prstGeom>
          <a:solidFill>
            <a:srgbClr val="171824"/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 rot="19800000">
            <a:off x="2232817" y="5802825"/>
            <a:ext cx="891262" cy="8911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751232" y="1308101"/>
            <a:ext cx="1101651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三阶段迭代路线图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 rot="19800000">
            <a:off x="2232817" y="9282625"/>
            <a:ext cx="891262" cy="891150"/>
          </a:xfrm>
          <a:prstGeom prst="ellipse">
            <a:avLst/>
          </a:prstGeom>
          <a:solidFill>
            <a:srgbClr val="171824"/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 rot="19800000">
            <a:off x="2232817" y="9282625"/>
            <a:ext cx="891262" cy="8911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2166152" y="9448801"/>
            <a:ext cx="1024595" cy="681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846830" y="9144000"/>
            <a:ext cx="73660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第一阶段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4147982" y="8902701"/>
            <a:ext cx="8272967" cy="2683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4周完成基础聊天、简单记忆与本地存储，实现基本的AI心理咨询服务。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2166152" y="5969001"/>
            <a:ext cx="1024595" cy="681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3846830" y="5664200"/>
            <a:ext cx="73660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第二阶段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4147982" y="5295901"/>
            <a:ext cx="8272967" cy="2683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4周升级为多层次记忆、语义检索、人格定制，提升系统的专业性和个性化。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5-d2sh1te1bb2p4onbp3u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8635" y="3683000"/>
            <a:ext cx="4432854" cy="44323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25-d2sh1te1bb2p4onbp3v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95806" y="6771320"/>
            <a:ext cx="4433958" cy="4433404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2:09:25-d2sh1te1bb2p4onbp3vg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4529" y="6769943"/>
            <a:ext cx="4433952" cy="4433404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2:09:25-d2sh1te1bb2p4onbp400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8635" y="3683000"/>
            <a:ext cx="4432854" cy="44323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2:09:26-d2sh1tm1bb2p4onbp40g.sv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95806" y="6771320"/>
            <a:ext cx="4433958" cy="4433404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4-12:09:26-d2sh1tm1bb2p4onbp410.sv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4529" y="6769943"/>
            <a:ext cx="4433952" cy="443340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255870" y="1066801"/>
            <a:ext cx="1101651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风险识别与缓解策略</a:t>
            </a:r>
            <a:endParaRPr lang="en-US" sz="1600" dirty="0"/>
          </a:p>
        </p:txBody>
      </p:sp>
      <p:pic>
        <p:nvPicPr>
          <p:cNvPr id="9" name="Image 6" descr="https://kimi-img.moonshot.cn/pub/slides/slides_tmpl/image/25-09-04-12:09:26-d2sh1tm1bb2p4onbp420.sv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800548" y="3460750"/>
            <a:ext cx="3586338" cy="120464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4-12:09:26-d2sh1tm1bb2p4onbp42g.sv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76224" y="8985250"/>
            <a:ext cx="1492437" cy="12700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4-12:09:26-d2sh1tm1bb2p4onbp430.svg">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027816" y="8985250"/>
            <a:ext cx="1359070" cy="12700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-6047543" y="-13246100"/>
            <a:ext cx="24387048" cy="13716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10333271" y="5321301"/>
            <a:ext cx="3260074" cy="120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免费模型额度风险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17717128" y="2705101"/>
            <a:ext cx="5415110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预留第二模型源并可一键切换，确保项目在免费额度受限时能够平稳过渡。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8186703" y="8572501"/>
            <a:ext cx="3260074" cy="2523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记忆库膨胀风险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900226" y="8115301"/>
            <a:ext cx="5415110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采用分层索引与遗忘机制控制规模，避免记忆库膨胀导致系统延迟。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12327421" y="8572501"/>
            <a:ext cx="3260074" cy="2523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数据安全风险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17717128" y="8115301"/>
            <a:ext cx="5415110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实现自动导出与加密备份，确保用户数据的安全性和可恢复性。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预算与成功指标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78248" y="10947400"/>
            <a:ext cx="9805626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零预算起步与极低成本扩展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9-04-12:09:23-d2sh1su1bb2p4onbp3e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6393" y="0"/>
            <a:ext cx="12702" cy="13716000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09-04-12:09:23-d2sh1su1bb2p4onbp3f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2020" y="5199379"/>
            <a:ext cx="3228746" cy="3228342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0858270" y="5359400"/>
            <a:ext cx="2756244" cy="27559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858270" y="5359400"/>
            <a:ext cx="2756244" cy="275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2" descr="https://kimi-img.moonshot.cn/pub/slides/slides_tmpl/image/25-09-04-12:09:23-d2sh1su1bb2p4onbp3g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270" y="5359400"/>
            <a:ext cx="2756244" cy="2755900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10858270" y="5359400"/>
            <a:ext cx="2756244" cy="2755900"/>
          </a:xfrm>
          <a:prstGeom prst="ellipse">
            <a:avLst/>
          </a:prstGeom>
          <a:solidFill>
            <a:srgbClr val="1C1E2B"/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0858270" y="5359400"/>
            <a:ext cx="2756244" cy="275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3" descr="https://kimi-img.moonshot.cn/pub/slides/slides_tmpl/image/25-09-04-12:09:23-d2sh1su1bb2p4onbp3g0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63108" y="5664200"/>
            <a:ext cx="2146568" cy="2146300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11163109" y="7086600"/>
            <a:ext cx="215927" cy="215900"/>
          </a:xfrm>
          <a:prstGeom prst="ellipse">
            <a:avLst/>
          </a:prstGeom>
          <a:solidFill>
            <a:srgbClr val="60678E"/>
          </a:solidFill>
          <a:ln/>
        </p:spPr>
      </p:sp>
      <p:sp>
        <p:nvSpPr>
          <p:cNvPr id="12" name="Text 6"/>
          <p:cNvSpPr/>
          <p:nvPr/>
        </p:nvSpPr>
        <p:spPr>
          <a:xfrm>
            <a:off x="11163109" y="7086600"/>
            <a:ext cx="215927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7"/>
          <p:cNvSpPr/>
          <p:nvPr/>
        </p:nvSpPr>
        <p:spPr>
          <a:xfrm>
            <a:off x="12954033" y="5969000"/>
            <a:ext cx="215927" cy="215900"/>
          </a:xfrm>
          <a:prstGeom prst="ellipse">
            <a:avLst/>
          </a:prstGeom>
          <a:solidFill>
            <a:srgbClr val="60678E"/>
          </a:solidFill>
          <a:ln/>
        </p:spPr>
      </p:sp>
      <p:sp>
        <p:nvSpPr>
          <p:cNvPr id="14" name="Text 8"/>
          <p:cNvSpPr/>
          <p:nvPr/>
        </p:nvSpPr>
        <p:spPr>
          <a:xfrm>
            <a:off x="12954033" y="5969000"/>
            <a:ext cx="215927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11925204" y="6426200"/>
            <a:ext cx="622378" cy="622300"/>
          </a:xfrm>
          <a:prstGeom prst="ellipse">
            <a:avLst/>
          </a:prstGeom>
          <a:solidFill>
            <a:srgbClr val="ADADAD"/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6" name="Text 10"/>
          <p:cNvSpPr/>
          <p:nvPr/>
        </p:nvSpPr>
        <p:spPr>
          <a:xfrm>
            <a:off x="11925204" y="6426200"/>
            <a:ext cx="622378" cy="622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2703851" y="19812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3681873" y="1981200"/>
            <a:ext cx="8853006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免费资源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2780062" y="3162301"/>
            <a:ext cx="7002809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充分利用OpenRouter免费层、开源向量库、GitHub托管、本地开发环境等免费资源，实现零成本起步。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14706851" y="7581900"/>
            <a:ext cx="685886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15684874" y="7581900"/>
            <a:ext cx="8853006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极低成本扩展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14783062" y="8763001"/>
            <a:ext cx="7002809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唯一可能支出为域名10美元/年，若用户量激增可升级付费层约10美元/月，保持极低成本运营。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8330" y="1384301"/>
            <a:ext cx="1101651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可衡量的技术与体验指标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9-04-12:09:28-d2sh1u61bb2p4onbp4i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372" y="457200"/>
            <a:ext cx="5652206" cy="12509500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09-04-12:09:24-d2sh1t61bb2p4onbp3p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3004" y="12350801"/>
            <a:ext cx="317540" cy="952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4-12:09:24-d2sh1t61bb2p4onbp3pg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823" y="12192000"/>
            <a:ext cx="9526" cy="3175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1192363" y="4178300"/>
            <a:ext cx="4216927" cy="1308100"/>
          </a:xfrm>
          <a:prstGeom prst="roundRect">
            <a:avLst>
              <a:gd name="adj" fmla="val 29359"/>
            </a:avLst>
          </a:prstGeom>
          <a:solidFill>
            <a:srgbClr val="D9D9D9"/>
          </a:solidFill>
          <a:ln/>
        </p:spPr>
      </p:sp>
      <p:sp>
        <p:nvSpPr>
          <p:cNvPr id="7" name="Text 2"/>
          <p:cNvSpPr/>
          <p:nvPr/>
        </p:nvSpPr>
        <p:spPr>
          <a:xfrm>
            <a:off x="1192363" y="4178300"/>
            <a:ext cx="4216927" cy="1308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3" descr="https://kimi-img.moonshot.cn/pub/slides/slides_tmpl/image/25-09-04-12:09:24-d2sh1t61bb2p4onbp3r0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7765" y="11774488"/>
            <a:ext cx="4147068" cy="9525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04-12:09:28-d2sh1u61bb2p4onbp4j0.sv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0013" y="457200"/>
            <a:ext cx="5652206" cy="1250950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9-04-12:09:29-d2sh1ue1bb2p4onbp4k0.sv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54645" y="12350804"/>
            <a:ext cx="317540" cy="9525"/>
          </a:xfrm>
          <a:prstGeom prst="rect">
            <a:avLst/>
          </a:prstGeom>
        </p:spPr>
      </p:pic>
      <p:pic>
        <p:nvPicPr>
          <p:cNvPr id="11" name="Image 6" descr="https://kimi-img.moonshot.cn/pub/slides/slides_tmpl/image/25-09-04-12:09:29-d2sh1ue1bb2p4onbp4kg.sv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13464" y="12192003"/>
            <a:ext cx="9526" cy="317500"/>
          </a:xfrm>
          <a:prstGeom prst="rect">
            <a:avLst/>
          </a:prstGeom>
        </p:spPr>
      </p:pic>
      <p:sp>
        <p:nvSpPr>
          <p:cNvPr id="12" name="Shape 3"/>
          <p:cNvSpPr/>
          <p:nvPr/>
        </p:nvSpPr>
        <p:spPr>
          <a:xfrm>
            <a:off x="7124005" y="8890003"/>
            <a:ext cx="4216927" cy="1308100"/>
          </a:xfrm>
          <a:prstGeom prst="roundRect">
            <a:avLst>
              <a:gd name="adj" fmla="val 29359"/>
            </a:avLst>
          </a:prstGeom>
          <a:solidFill>
            <a:srgbClr val="D9D9D9"/>
          </a:solidFill>
          <a:ln/>
        </p:spPr>
      </p:sp>
      <p:sp>
        <p:nvSpPr>
          <p:cNvPr id="13" name="Text 4"/>
          <p:cNvSpPr/>
          <p:nvPr/>
        </p:nvSpPr>
        <p:spPr>
          <a:xfrm>
            <a:off x="7124005" y="8890003"/>
            <a:ext cx="4216927" cy="1308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7" descr="https://kimi-img.moonshot.cn/pub/slides/slides_tmpl/image/25-09-04-12:09:29-d2sh1ue1bb2p4onbp4l0.sv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49407" y="11774492"/>
            <a:ext cx="4147068" cy="9525"/>
          </a:xfrm>
          <a:prstGeom prst="rect">
            <a:avLst/>
          </a:prstGeom>
        </p:spPr>
      </p:pic>
      <p:pic>
        <p:nvPicPr>
          <p:cNvPr id="15" name="Image 8" descr="https://kimi-img.moonshot.cn/pub/slides/slides_tmpl/image/25-09-04-12:09:29-d2sh1ue1bb2p4onbp4lg.svg">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331654" y="457200"/>
            <a:ext cx="5652206" cy="12509500"/>
          </a:xfrm>
          <a:prstGeom prst="rect">
            <a:avLst/>
          </a:prstGeom>
        </p:spPr>
      </p:pic>
      <p:pic>
        <p:nvPicPr>
          <p:cNvPr id="16" name="Image 9" descr="https://kimi-img.moonshot.cn/pub/slides/slides_tmpl/image/25-09-04-12:09:24-d2sh1t61bb2p4onbp3p0.svg">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986286" y="12350801"/>
            <a:ext cx="317540" cy="9525"/>
          </a:xfrm>
          <a:prstGeom prst="rect">
            <a:avLst/>
          </a:prstGeom>
        </p:spPr>
      </p:pic>
      <p:pic>
        <p:nvPicPr>
          <p:cNvPr id="17" name="Image 10" descr="https://kimi-img.moonshot.cn/pub/slides/slides_tmpl/image/25-09-04-12:09:24-d2sh1t61bb2p4onbp3pg.svg">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145106" y="12192000"/>
            <a:ext cx="9526" cy="317500"/>
          </a:xfrm>
          <a:prstGeom prst="rect">
            <a:avLst/>
          </a:prstGeom>
        </p:spPr>
      </p:pic>
      <p:sp>
        <p:nvSpPr>
          <p:cNvPr id="18" name="Shape 5"/>
          <p:cNvSpPr/>
          <p:nvPr/>
        </p:nvSpPr>
        <p:spPr>
          <a:xfrm>
            <a:off x="13055646" y="4178300"/>
            <a:ext cx="4216927" cy="1308100"/>
          </a:xfrm>
          <a:prstGeom prst="roundRect">
            <a:avLst>
              <a:gd name="adj" fmla="val 29359"/>
            </a:avLst>
          </a:prstGeom>
          <a:solidFill>
            <a:srgbClr val="D9D9D9"/>
          </a:solidFill>
          <a:ln/>
        </p:spPr>
      </p:sp>
      <p:sp>
        <p:nvSpPr>
          <p:cNvPr id="19" name="Text 6"/>
          <p:cNvSpPr/>
          <p:nvPr/>
        </p:nvSpPr>
        <p:spPr>
          <a:xfrm>
            <a:off x="13055646" y="4178300"/>
            <a:ext cx="4216927" cy="1308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0" name="Image 11" descr="https://kimi-img.moonshot.cn/pub/slides/slides_tmpl/image/25-09-04-12:09:24-d2sh1t61bb2p4onbp3r0.svg">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081048" y="11774488"/>
            <a:ext cx="4147068" cy="9525"/>
          </a:xfrm>
          <a:prstGeom prst="rect">
            <a:avLst/>
          </a:prstGeom>
        </p:spPr>
      </p:pic>
      <p:pic>
        <p:nvPicPr>
          <p:cNvPr id="21" name="Image 12" descr="https://kimi-img.moonshot.cn/pub/slides/slides_tmpl/image/25-09-04-12:09:29-d2sh1ue1bb2p4onbp4m0.svg">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8263296" y="457200"/>
            <a:ext cx="5652206" cy="12509500"/>
          </a:xfrm>
          <a:prstGeom prst="rect">
            <a:avLst/>
          </a:prstGeom>
        </p:spPr>
      </p:pic>
      <p:pic>
        <p:nvPicPr>
          <p:cNvPr id="22" name="Image 13" descr="https://kimi-img.moonshot.cn/pub/slides/slides_tmpl/image/25-09-04-12:09:24-d2sh1t61bb2p4onbp3p0.svg">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917928" y="12350801"/>
            <a:ext cx="317540" cy="9525"/>
          </a:xfrm>
          <a:prstGeom prst="rect">
            <a:avLst/>
          </a:prstGeom>
        </p:spPr>
      </p:pic>
      <p:pic>
        <p:nvPicPr>
          <p:cNvPr id="23" name="Image 14" descr="https://kimi-img.moonshot.cn/pub/slides/slides_tmpl/image/25-09-04-12:09:24-d2sh1t61bb2p4onbp3pg.svg">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1076747" y="12192000"/>
            <a:ext cx="9526" cy="317500"/>
          </a:xfrm>
          <a:prstGeom prst="rect">
            <a:avLst/>
          </a:prstGeom>
        </p:spPr>
      </p:pic>
      <p:sp>
        <p:nvSpPr>
          <p:cNvPr id="24" name="Shape 7"/>
          <p:cNvSpPr/>
          <p:nvPr/>
        </p:nvSpPr>
        <p:spPr>
          <a:xfrm>
            <a:off x="18987287" y="8890000"/>
            <a:ext cx="4216927" cy="1308100"/>
          </a:xfrm>
          <a:prstGeom prst="roundRect">
            <a:avLst>
              <a:gd name="adj" fmla="val 29359"/>
            </a:avLst>
          </a:prstGeom>
          <a:solidFill>
            <a:srgbClr val="D9D9D9"/>
          </a:solidFill>
          <a:ln/>
        </p:spPr>
      </p:sp>
      <p:sp>
        <p:nvSpPr>
          <p:cNvPr id="25" name="Text 8"/>
          <p:cNvSpPr/>
          <p:nvPr/>
        </p:nvSpPr>
        <p:spPr>
          <a:xfrm>
            <a:off x="18987287" y="8890000"/>
            <a:ext cx="4216927" cy="1308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6" name="Image 15" descr="https://kimi-img.moonshot.cn/pub/slides/slides_tmpl/image/25-09-04-12:09:24-d2sh1t61bb2p4onbp3r0.svg">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9012689" y="11774488"/>
            <a:ext cx="4147068" cy="9525"/>
          </a:xfrm>
          <a:prstGeom prst="rect">
            <a:avLst/>
          </a:prstGeom>
        </p:spPr>
      </p:pic>
      <p:sp>
        <p:nvSpPr>
          <p:cNvPr id="27" name="Text 9"/>
          <p:cNvSpPr/>
          <p:nvPr/>
        </p:nvSpPr>
        <p:spPr>
          <a:xfrm>
            <a:off x="1653854" y="4362451"/>
            <a:ext cx="3293945" cy="1058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17182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技术指标</a:t>
            </a:r>
            <a:endParaRPr lang="en-US" sz="1600" dirty="0"/>
          </a:p>
        </p:txBody>
      </p:sp>
      <p:sp>
        <p:nvSpPr>
          <p:cNvPr id="28" name="Text 10"/>
          <p:cNvSpPr/>
          <p:nvPr/>
        </p:nvSpPr>
        <p:spPr>
          <a:xfrm>
            <a:off x="1217766" y="6540501"/>
            <a:ext cx="4284669" cy="494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响应时间低于10秒，记忆层100%可用，系统月稳定运行99%，确保技术性能达标。</a:t>
            </a:r>
            <a:endParaRPr lang="en-US" sz="1600" dirty="0"/>
          </a:p>
        </p:txBody>
      </p:sp>
      <p:sp>
        <p:nvSpPr>
          <p:cNvPr id="29" name="Text 11"/>
          <p:cNvSpPr/>
          <p:nvPr/>
        </p:nvSpPr>
        <p:spPr>
          <a:xfrm>
            <a:off x="13517137" y="4362451"/>
            <a:ext cx="3293945" cy="1058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17182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体验指标</a:t>
            </a:r>
            <a:endParaRPr lang="en-US" sz="1600" dirty="0"/>
          </a:p>
        </p:txBody>
      </p:sp>
      <p:sp>
        <p:nvSpPr>
          <p:cNvPr id="30" name="Text 12"/>
          <p:cNvSpPr/>
          <p:nvPr/>
        </p:nvSpPr>
        <p:spPr>
          <a:xfrm>
            <a:off x="13081049" y="6540501"/>
            <a:ext cx="4284669" cy="494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会话连续感评分≥4/5，用户满意度≥85%，平均单次对话轮数提升30%，提升用户体验。</a:t>
            </a:r>
            <a:endParaRPr lang="en-US" sz="1600" dirty="0"/>
          </a:p>
        </p:txBody>
      </p:sp>
      <p:sp>
        <p:nvSpPr>
          <p:cNvPr id="31" name="Text 13"/>
          <p:cNvSpPr/>
          <p:nvPr/>
        </p:nvSpPr>
        <p:spPr>
          <a:xfrm>
            <a:off x="7585496" y="9074154"/>
            <a:ext cx="3293945" cy="1058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17182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数据采集</a:t>
            </a:r>
            <a:endParaRPr lang="en-US" sz="1600" dirty="0"/>
          </a:p>
        </p:txBody>
      </p:sp>
      <p:sp>
        <p:nvSpPr>
          <p:cNvPr id="32" name="Text 14"/>
          <p:cNvSpPr/>
          <p:nvPr/>
        </p:nvSpPr>
        <p:spPr>
          <a:xfrm>
            <a:off x="7149408" y="3365504"/>
            <a:ext cx="4284669" cy="494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指标可自动采集并可视化，方便持续迭代与成果展示，确保项目目标的实现。</a:t>
            </a:r>
            <a:endParaRPr lang="en-US" sz="1600" dirty="0"/>
          </a:p>
        </p:txBody>
      </p:sp>
      <p:sp>
        <p:nvSpPr>
          <p:cNvPr id="33" name="Text 15"/>
          <p:cNvSpPr/>
          <p:nvPr/>
        </p:nvSpPr>
        <p:spPr>
          <a:xfrm>
            <a:off x="19448778" y="9074151"/>
            <a:ext cx="3293945" cy="1058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17182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成功验证</a:t>
            </a:r>
            <a:endParaRPr lang="en-US" sz="1600" dirty="0"/>
          </a:p>
        </p:txBody>
      </p:sp>
      <p:sp>
        <p:nvSpPr>
          <p:cNvPr id="34" name="Text 16"/>
          <p:cNvSpPr/>
          <p:nvPr/>
        </p:nvSpPr>
        <p:spPr>
          <a:xfrm>
            <a:off x="19012690" y="3365501"/>
            <a:ext cx="4284669" cy="494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通过技术与体验指标的量化评估，验证项目的成功实施和持续改进能力。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未来展望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4216" y="3238500"/>
            <a:ext cx="6592124" cy="8978900"/>
          </a:xfrm>
          <a:prstGeom prst="roundRect">
            <a:avLst>
              <a:gd name="adj" fmla="val 1942"/>
            </a:avLst>
          </a:prstGeom>
          <a:solidFill>
            <a:srgbClr val="000000">
              <a:alpha val="0"/>
            </a:srgbClr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624216" y="3238500"/>
            <a:ext cx="6592124" cy="8978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889524" y="3238500"/>
            <a:ext cx="6592124" cy="8978900"/>
          </a:xfrm>
          <a:prstGeom prst="roundRect">
            <a:avLst>
              <a:gd name="adj" fmla="val 1942"/>
            </a:avLst>
          </a:prstGeom>
          <a:solidFill>
            <a:srgbClr val="000000">
              <a:alpha val="0"/>
            </a:srgbClr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889524" y="3238500"/>
            <a:ext cx="6592124" cy="8978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6154832" y="3238500"/>
            <a:ext cx="6592124" cy="8978900"/>
          </a:xfrm>
          <a:prstGeom prst="roundRect">
            <a:avLst>
              <a:gd name="adj" fmla="val 1942"/>
            </a:avLst>
          </a:prstGeom>
          <a:solidFill>
            <a:srgbClr val="000000">
              <a:alpha val="0"/>
            </a:srgbClr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6154832" y="3238500"/>
            <a:ext cx="6592124" cy="8978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666747" y="3873500"/>
            <a:ext cx="1028829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666747" y="3873500"/>
            <a:ext cx="1028829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806464" y="3873500"/>
            <a:ext cx="749394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806464" y="3873500"/>
            <a:ext cx="749394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009690" y="3873500"/>
            <a:ext cx="342943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009690" y="3873500"/>
            <a:ext cx="342943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0" descr="https://kimi-img.moonshot.cn/pub/slides/slides_tmpl/image/25-09-04-12:09:27-d2sh1tu1bb2p4onbp4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925" y="11022586"/>
            <a:ext cx="1016797" cy="598928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814740" y="1282701"/>
            <a:ext cx="1101651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从聊天到多模态生态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3932055" y="3873500"/>
            <a:ext cx="1028829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3932055" y="3873500"/>
            <a:ext cx="1028829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3932055" y="4216400"/>
            <a:ext cx="1028829" cy="3429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3932055" y="4216400"/>
            <a:ext cx="1028829" cy="342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 rot="5400000">
            <a:off x="21540306" y="3606800"/>
            <a:ext cx="342943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 rot="5400000">
            <a:off x="21540306" y="3606800"/>
            <a:ext cx="342943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 rot="5400000">
            <a:off x="21540306" y="3835400"/>
            <a:ext cx="342943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 rot="5400000">
            <a:off x="21540306" y="3835400"/>
            <a:ext cx="342943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 rot="5400000">
            <a:off x="21540306" y="4064000"/>
            <a:ext cx="342943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 rot="5400000">
            <a:off x="21540306" y="4064000"/>
            <a:ext cx="342943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6" name="Image 1" descr="https://kimi-img.moonshot.cn/pub/slides/slides_tmpl/image/25-09-04-12:09:27-d2sh1tu1bb2p4onbp4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233" y="11022586"/>
            <a:ext cx="1016797" cy="598928"/>
          </a:xfrm>
          <a:prstGeom prst="rect">
            <a:avLst/>
          </a:prstGeom>
        </p:spPr>
      </p:pic>
      <p:pic>
        <p:nvPicPr>
          <p:cNvPr id="27" name="Image 2" descr="https://kimi-img.moonshot.cn/pub/slides/slides_tmpl/image/25-09-04-12:09:27-d2sh1tu1bb2p4onbp4b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9541" y="11022586"/>
            <a:ext cx="1016809" cy="598928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2221191" y="3810000"/>
            <a:ext cx="387398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短期目标</a:t>
            </a:r>
            <a:endParaRPr lang="en-US" sz="1600" dirty="0"/>
          </a:p>
        </p:txBody>
      </p:sp>
      <p:sp>
        <p:nvSpPr>
          <p:cNvPr id="29" name="Text 24"/>
          <p:cNvSpPr/>
          <p:nvPr/>
        </p:nvSpPr>
        <p:spPr>
          <a:xfrm>
            <a:off x="2386311" y="7150101"/>
            <a:ext cx="5237288" cy="4119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接入语音交互与移动端，提升用户体验和便捷性。</a:t>
            </a:r>
            <a:endParaRPr lang="en-US" sz="1600" dirty="0"/>
          </a:p>
        </p:txBody>
      </p:sp>
      <p:sp>
        <p:nvSpPr>
          <p:cNvPr id="30" name="Text 25"/>
          <p:cNvSpPr/>
          <p:nvPr/>
        </p:nvSpPr>
        <p:spPr>
          <a:xfrm>
            <a:off x="9486499" y="3810000"/>
            <a:ext cx="387398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中期目标</a:t>
            </a:r>
            <a:endParaRPr lang="en-US" sz="1600" dirty="0"/>
          </a:p>
        </p:txBody>
      </p:sp>
      <p:sp>
        <p:nvSpPr>
          <p:cNvPr id="31" name="Text 26"/>
          <p:cNvSpPr/>
          <p:nvPr/>
        </p:nvSpPr>
        <p:spPr>
          <a:xfrm>
            <a:off x="9651619" y="7150101"/>
            <a:ext cx="5237288" cy="4119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支持多语言并模拟团体治疗，拓展服务范围和功能。</a:t>
            </a:r>
            <a:endParaRPr lang="en-US" sz="1600" dirty="0"/>
          </a:p>
        </p:txBody>
      </p:sp>
      <p:sp>
        <p:nvSpPr>
          <p:cNvPr id="32" name="Text 27"/>
          <p:cNvSpPr/>
          <p:nvPr/>
        </p:nvSpPr>
        <p:spPr>
          <a:xfrm>
            <a:off x="16751807" y="3810000"/>
            <a:ext cx="387398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长期目标</a:t>
            </a:r>
            <a:endParaRPr lang="en-US" sz="1600" dirty="0"/>
          </a:p>
        </p:txBody>
      </p:sp>
      <p:sp>
        <p:nvSpPr>
          <p:cNvPr id="33" name="Text 28"/>
          <p:cNvSpPr/>
          <p:nvPr/>
        </p:nvSpPr>
        <p:spPr>
          <a:xfrm>
            <a:off x="16916928" y="7150101"/>
            <a:ext cx="5237288" cy="4119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整合可穿戴设备数据实现情绪预警，打造多模态心理健康服务生态。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97200" y="2400301"/>
            <a:ext cx="5482852" cy="1684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497200" y="1244600"/>
            <a:ext cx="431854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4-12:09:15-d2sh1qu1bb2p4onbp2k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8973" y="6802439"/>
            <a:ext cx="4636079" cy="952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818166" y="6756400"/>
            <a:ext cx="101613" cy="101600"/>
          </a:xfrm>
          <a:prstGeom prst="ellipse">
            <a:avLst/>
          </a:prstGeom>
          <a:solidFill>
            <a:srgbClr val="ADADAD"/>
          </a:solidFill>
          <a:ln/>
        </p:spPr>
      </p:sp>
      <p:sp>
        <p:nvSpPr>
          <p:cNvPr id="6" name="Text 3"/>
          <p:cNvSpPr/>
          <p:nvPr/>
        </p:nvSpPr>
        <p:spPr>
          <a:xfrm>
            <a:off x="2818166" y="6756400"/>
            <a:ext cx="101613" cy="10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54246" y="6756400"/>
            <a:ext cx="101613" cy="101600"/>
          </a:xfrm>
          <a:prstGeom prst="ellipse">
            <a:avLst/>
          </a:prstGeom>
          <a:solidFill>
            <a:srgbClr val="ADADAD"/>
          </a:solidFill>
          <a:ln/>
        </p:spPr>
      </p:sp>
      <p:sp>
        <p:nvSpPr>
          <p:cNvPr id="8" name="Text 5"/>
          <p:cNvSpPr/>
          <p:nvPr/>
        </p:nvSpPr>
        <p:spPr>
          <a:xfrm>
            <a:off x="7454246" y="6756400"/>
            <a:ext cx="101613" cy="10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9" name="Image 1" descr="https://kimi-img.moonshot.cn/pub/slides/slides_tmpl/image/25-09-04-12:09:15-d2sh1qu1bb2p4onbp2kg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7389" y="6802439"/>
            <a:ext cx="4636079" cy="9525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8546582" y="6756400"/>
            <a:ext cx="101613" cy="101600"/>
          </a:xfrm>
          <a:prstGeom prst="ellipse">
            <a:avLst/>
          </a:prstGeom>
          <a:solidFill>
            <a:srgbClr val="ADADAD"/>
          </a:solidFill>
          <a:ln/>
        </p:spPr>
      </p:sp>
      <p:sp>
        <p:nvSpPr>
          <p:cNvPr id="11" name="Text 7"/>
          <p:cNvSpPr/>
          <p:nvPr/>
        </p:nvSpPr>
        <p:spPr>
          <a:xfrm>
            <a:off x="8546582" y="6756400"/>
            <a:ext cx="101613" cy="10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3182662" y="6756400"/>
            <a:ext cx="101613" cy="101600"/>
          </a:xfrm>
          <a:prstGeom prst="ellipse">
            <a:avLst/>
          </a:prstGeom>
          <a:solidFill>
            <a:srgbClr val="ADADAD"/>
          </a:solidFill>
          <a:ln/>
        </p:spPr>
      </p:sp>
      <p:sp>
        <p:nvSpPr>
          <p:cNvPr id="13" name="Text 9"/>
          <p:cNvSpPr/>
          <p:nvPr/>
        </p:nvSpPr>
        <p:spPr>
          <a:xfrm>
            <a:off x="13182662" y="6756400"/>
            <a:ext cx="101613" cy="10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2" descr="https://kimi-img.moonshot.cn/pub/slides/slides_tmpl/image/25-09-04-12:09:15-d2sh1qu1bb2p4onbp2l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5459" y="4610100"/>
            <a:ext cx="4280435" cy="427990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9-04-12:09:15-d2sh1qu1bb2p4onbp2l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2591" y="6502400"/>
            <a:ext cx="546168" cy="60960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9-04-12:09:15-d2sh1qu1bb2p4onbp2n0.sv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31814" y="3923351"/>
            <a:ext cx="1654512" cy="2884798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9-04-12:09:15-d2sh1qu1bb2p4onbp2mg.sv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32190" y="5370686"/>
            <a:ext cx="1590254" cy="1437928"/>
          </a:xfrm>
          <a:prstGeom prst="rect">
            <a:avLst/>
          </a:prstGeom>
        </p:spPr>
      </p:pic>
      <p:pic>
        <p:nvPicPr>
          <p:cNvPr id="18" name="Image 6" descr="https://kimi-img.moonshot.cn/pub/slides/slides_tmpl/image/25-09-04-12:09:15-d2sh1qu1bb2p4onbp2ng.sv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233256" y="6640210"/>
            <a:ext cx="1473809" cy="168883"/>
          </a:xfrm>
          <a:prstGeom prst="rect">
            <a:avLst/>
          </a:prstGeom>
        </p:spPr>
      </p:pic>
      <p:pic>
        <p:nvPicPr>
          <p:cNvPr id="19" name="Image 7" descr="https://kimi-img.moonshot.cn/pub/slides/slides_tmpl/image/25-09-04-12:09:16-d2sh1r61bb2p4onbp2p0.sv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32329" y="6805676"/>
            <a:ext cx="1501067" cy="1120651"/>
          </a:xfrm>
          <a:prstGeom prst="rect">
            <a:avLst/>
          </a:prstGeom>
        </p:spPr>
      </p:pic>
      <p:pic>
        <p:nvPicPr>
          <p:cNvPr id="20" name="Image 8" descr="https://kimi-img.moonshot.cn/pub/slides/slides_tmpl/image/25-09-04-12:09:16-d2sh1r61bb2p4onbp2o0.svg">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231876" y="6806152"/>
            <a:ext cx="1603585" cy="2440490"/>
          </a:xfrm>
          <a:prstGeom prst="rect">
            <a:avLst/>
          </a:prstGeom>
        </p:spPr>
      </p:pic>
      <p:pic>
        <p:nvPicPr>
          <p:cNvPr id="21" name="Image 9" descr="https://kimi-img.moonshot.cn/pub/slides/slides_tmpl/image/25-09-04-12:09:16-d2sh1r61bb2p4onbp2og.svg">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231709" y="6806469"/>
            <a:ext cx="1629320" cy="3900363"/>
          </a:xfrm>
          <a:prstGeom prst="rect">
            <a:avLst/>
          </a:prstGeom>
        </p:spPr>
      </p:pic>
      <p:sp>
        <p:nvSpPr>
          <p:cNvPr id="22" name="Shape 10"/>
          <p:cNvSpPr/>
          <p:nvPr/>
        </p:nvSpPr>
        <p:spPr>
          <a:xfrm>
            <a:off x="14706852" y="31877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3" name="Text 11"/>
          <p:cNvSpPr/>
          <p:nvPr/>
        </p:nvSpPr>
        <p:spPr>
          <a:xfrm>
            <a:off x="14706852" y="31877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12"/>
          <p:cNvSpPr/>
          <p:nvPr/>
        </p:nvSpPr>
        <p:spPr>
          <a:xfrm>
            <a:off x="14706852" y="46736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5" name="Text 13"/>
          <p:cNvSpPr/>
          <p:nvPr/>
        </p:nvSpPr>
        <p:spPr>
          <a:xfrm>
            <a:off x="14706852" y="46736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14"/>
          <p:cNvSpPr/>
          <p:nvPr/>
        </p:nvSpPr>
        <p:spPr>
          <a:xfrm>
            <a:off x="14706852" y="61595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7" name="Text 15"/>
          <p:cNvSpPr/>
          <p:nvPr/>
        </p:nvSpPr>
        <p:spPr>
          <a:xfrm>
            <a:off x="14706852" y="61595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16"/>
          <p:cNvSpPr/>
          <p:nvPr/>
        </p:nvSpPr>
        <p:spPr>
          <a:xfrm>
            <a:off x="14706852" y="76454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9" name="Text 17"/>
          <p:cNvSpPr/>
          <p:nvPr/>
        </p:nvSpPr>
        <p:spPr>
          <a:xfrm>
            <a:off x="14706852" y="76454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Shape 18"/>
          <p:cNvSpPr/>
          <p:nvPr/>
        </p:nvSpPr>
        <p:spPr>
          <a:xfrm>
            <a:off x="14706852" y="91313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31" name="Text 19"/>
          <p:cNvSpPr/>
          <p:nvPr/>
        </p:nvSpPr>
        <p:spPr>
          <a:xfrm>
            <a:off x="14706852" y="91313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Shape 20"/>
          <p:cNvSpPr/>
          <p:nvPr/>
        </p:nvSpPr>
        <p:spPr>
          <a:xfrm>
            <a:off x="14706852" y="106172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33" name="Text 21"/>
          <p:cNvSpPr/>
          <p:nvPr/>
        </p:nvSpPr>
        <p:spPr>
          <a:xfrm>
            <a:off x="14706852" y="106172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Text 22"/>
          <p:cNvSpPr/>
          <p:nvPr/>
        </p:nvSpPr>
        <p:spPr>
          <a:xfrm>
            <a:off x="14783061" y="33020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5" name="Text 23"/>
          <p:cNvSpPr/>
          <p:nvPr/>
        </p:nvSpPr>
        <p:spPr>
          <a:xfrm>
            <a:off x="16307251" y="33020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项目愿景与价值</a:t>
            </a:r>
            <a:endParaRPr lang="en-US" sz="1600" dirty="0"/>
          </a:p>
        </p:txBody>
      </p:sp>
      <p:sp>
        <p:nvSpPr>
          <p:cNvPr id="36" name="Text 24"/>
          <p:cNvSpPr/>
          <p:nvPr/>
        </p:nvSpPr>
        <p:spPr>
          <a:xfrm>
            <a:off x="14783061" y="47879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7" name="Text 25"/>
          <p:cNvSpPr/>
          <p:nvPr/>
        </p:nvSpPr>
        <p:spPr>
          <a:xfrm>
            <a:off x="16307251" y="47879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核心功能设计</a:t>
            </a:r>
            <a:endParaRPr lang="en-US" sz="1600" dirty="0"/>
          </a:p>
        </p:txBody>
      </p:sp>
      <p:sp>
        <p:nvSpPr>
          <p:cNvPr id="38" name="Text 26"/>
          <p:cNvSpPr/>
          <p:nvPr/>
        </p:nvSpPr>
        <p:spPr>
          <a:xfrm>
            <a:off x="14783061" y="62738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9" name="Text 27"/>
          <p:cNvSpPr/>
          <p:nvPr/>
        </p:nvSpPr>
        <p:spPr>
          <a:xfrm>
            <a:off x="16307251" y="62738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技术实现与架构</a:t>
            </a:r>
            <a:endParaRPr lang="en-US" sz="1600" dirty="0"/>
          </a:p>
        </p:txBody>
      </p:sp>
      <p:sp>
        <p:nvSpPr>
          <p:cNvPr id="40" name="Text 28"/>
          <p:cNvSpPr/>
          <p:nvPr/>
        </p:nvSpPr>
        <p:spPr>
          <a:xfrm>
            <a:off x="14783061" y="77597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1" name="Text 29"/>
          <p:cNvSpPr/>
          <p:nvPr/>
        </p:nvSpPr>
        <p:spPr>
          <a:xfrm>
            <a:off x="16307251" y="77597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实施计划与风险</a:t>
            </a:r>
            <a:endParaRPr lang="en-US" sz="1600" dirty="0"/>
          </a:p>
        </p:txBody>
      </p:sp>
      <p:sp>
        <p:nvSpPr>
          <p:cNvPr id="42" name="Text 30"/>
          <p:cNvSpPr/>
          <p:nvPr/>
        </p:nvSpPr>
        <p:spPr>
          <a:xfrm>
            <a:off x="14783061" y="92456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43" name="Text 31"/>
          <p:cNvSpPr/>
          <p:nvPr/>
        </p:nvSpPr>
        <p:spPr>
          <a:xfrm>
            <a:off x="16307251" y="92456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预算与成功指标</a:t>
            </a:r>
            <a:endParaRPr lang="en-US" sz="1600" dirty="0"/>
          </a:p>
        </p:txBody>
      </p:sp>
      <p:sp>
        <p:nvSpPr>
          <p:cNvPr id="44" name="Text 32"/>
          <p:cNvSpPr/>
          <p:nvPr/>
        </p:nvSpPr>
        <p:spPr>
          <a:xfrm>
            <a:off x="14783061" y="107315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45" name="Text 33"/>
          <p:cNvSpPr/>
          <p:nvPr/>
        </p:nvSpPr>
        <p:spPr>
          <a:xfrm>
            <a:off x="16307251" y="107315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未来展望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30-d2sh1um1bb2p4onbp4s0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7064" y="3873500"/>
            <a:ext cx="5982448" cy="5981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05340" y="6677025"/>
            <a:ext cx="4960620" cy="1604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80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感谢观看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0252710" y="5541010"/>
            <a:ext cx="3878580" cy="1359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128429" y="7442200"/>
            <a:ext cx="114314" cy="114300"/>
          </a:xfrm>
          <a:prstGeom prst="ellipse">
            <a:avLst/>
          </a:prstGeom>
          <a:solidFill>
            <a:srgbClr val="ADADAD"/>
          </a:solidFill>
          <a:ln/>
        </p:spPr>
      </p:sp>
      <p:sp>
        <p:nvSpPr>
          <p:cNvPr id="6" name="Text 3"/>
          <p:cNvSpPr/>
          <p:nvPr/>
        </p:nvSpPr>
        <p:spPr>
          <a:xfrm>
            <a:off x="12128429" y="7442200"/>
            <a:ext cx="114314" cy="114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830867" y="-2489200"/>
            <a:ext cx="18709438" cy="187071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830867" y="-2489200"/>
            <a:ext cx="18709438" cy="18707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964815" y="10397068"/>
            <a:ext cx="3878218" cy="1604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汇报人：Kimi AI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2042775" y="10396855"/>
            <a:ext cx="4852670" cy="1604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汇报时间：</a:t>
            </a:r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项目愿景与价值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8-d2sh1u61bb2p4onbp4h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1473" y="5156200"/>
            <a:ext cx="12702" cy="2387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649619" y="7543800"/>
            <a:ext cx="851006" cy="8509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649619" y="7543800"/>
            <a:ext cx="851006" cy="850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005265" y="4978400"/>
            <a:ext cx="152419" cy="152400"/>
          </a:xfrm>
          <a:prstGeom prst="ellipse">
            <a:avLst/>
          </a:prstGeom>
          <a:solidFill>
            <a:srgbClr val="D9D9D9"/>
          </a:solidFill>
          <a:ln/>
        </p:spPr>
      </p:sp>
      <p:sp>
        <p:nvSpPr>
          <p:cNvPr id="6" name="Text 3"/>
          <p:cNvSpPr/>
          <p:nvPr/>
        </p:nvSpPr>
        <p:spPr>
          <a:xfrm>
            <a:off x="2005265" y="4978400"/>
            <a:ext cx="152419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04-12:09:28-d2sh1u61bb2p4onbp4i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87" y="6769101"/>
            <a:ext cx="24387048" cy="952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4-12:09:28-d2sh1u61bb2p4onbp4hg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4362" y="5156200"/>
            <a:ext cx="12702" cy="2387600"/>
          </a:xfrm>
          <a:prstGeom prst="rect">
            <a:avLst/>
          </a:prstGeom>
        </p:spPr>
      </p:pic>
      <p:pic>
        <p:nvPicPr>
          <p:cNvPr id="9" name="Image 3" descr="https://kimi-img.moonshot.cn/pub/slides/slides_tmpl/image/25-09-04-12:09:28-d2sh1u61bb2p4onbp4h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07251" y="5156200"/>
            <a:ext cx="12702" cy="2387600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762508" y="7543800"/>
            <a:ext cx="851006" cy="8509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11" name="Text 5"/>
          <p:cNvSpPr/>
          <p:nvPr/>
        </p:nvSpPr>
        <p:spPr>
          <a:xfrm>
            <a:off x="8762508" y="7543800"/>
            <a:ext cx="851006" cy="850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15875397" y="7543800"/>
            <a:ext cx="851006" cy="8509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13" name="Text 7"/>
          <p:cNvSpPr/>
          <p:nvPr/>
        </p:nvSpPr>
        <p:spPr>
          <a:xfrm>
            <a:off x="15875397" y="7543800"/>
            <a:ext cx="851006" cy="850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497200" y="1473201"/>
            <a:ext cx="10660866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AI心理学家：让心理健康支持触手可及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9118154" y="4978400"/>
            <a:ext cx="152419" cy="152400"/>
          </a:xfrm>
          <a:prstGeom prst="ellipse">
            <a:avLst/>
          </a:prstGeom>
          <a:solidFill>
            <a:srgbClr val="D9D9D9"/>
          </a:solidFill>
          <a:ln/>
        </p:spPr>
      </p:sp>
      <p:sp>
        <p:nvSpPr>
          <p:cNvPr id="16" name="Text 10"/>
          <p:cNvSpPr/>
          <p:nvPr/>
        </p:nvSpPr>
        <p:spPr>
          <a:xfrm>
            <a:off x="9118154" y="4978400"/>
            <a:ext cx="152419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1"/>
          <p:cNvSpPr/>
          <p:nvPr/>
        </p:nvSpPr>
        <p:spPr>
          <a:xfrm>
            <a:off x="16231043" y="4978400"/>
            <a:ext cx="152419" cy="152400"/>
          </a:xfrm>
          <a:prstGeom prst="ellipse">
            <a:avLst/>
          </a:prstGeom>
          <a:solidFill>
            <a:srgbClr val="D9D9D9"/>
          </a:solidFill>
          <a:ln/>
        </p:spPr>
      </p:sp>
      <p:sp>
        <p:nvSpPr>
          <p:cNvPr id="18" name="Text 12"/>
          <p:cNvSpPr/>
          <p:nvPr/>
        </p:nvSpPr>
        <p:spPr>
          <a:xfrm>
            <a:off x="16231043" y="4978400"/>
            <a:ext cx="152419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1852845" y="7634287"/>
            <a:ext cx="444556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1954457" y="3911600"/>
            <a:ext cx="608406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项目核心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2830867" y="7531101"/>
            <a:ext cx="5046764" cy="350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AI心理学家是一款24小时在线的心理健康聊天机器人，具备长期记忆和共情能力，能够记住用户的心理档案和咨询历史，为用户提供持续的心理支持。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8914927" y="7634287"/>
            <a:ext cx="546168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9067346" y="3911600"/>
            <a:ext cx="608406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目标群体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9943756" y="7531101"/>
            <a:ext cx="5046764" cy="350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特别面向学生群体，解决专业心理资源稀缺和费用高昂的问题，提供低成本、个性化的心理健康服务。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16015116" y="7634287"/>
            <a:ext cx="571571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16180235" y="3911600"/>
            <a:ext cx="608406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项目意义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17056645" y="7531101"/>
            <a:ext cx="5046764" cy="350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通过AI技术积累真实落地经验，探索心理健康支持的新模式，让心理健康服务更加普及和便捷。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78249" y="939801"/>
            <a:ext cx="8234863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痛点场景与目标拆解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 rot="20220000">
            <a:off x="3260594" y="4746010"/>
            <a:ext cx="5208674" cy="1959178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 rot="20220000">
            <a:off x="3260594" y="4746010"/>
            <a:ext cx="5208674" cy="19591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0" descr="https://kimi-img.moonshot.cn/pub/slides/slides_tmpl/image/25-09-04-12:09:19-d2sh1ru1bb2p4onbp390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6567" y="3956863"/>
            <a:ext cx="2885490" cy="3810881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386327" y="5856498"/>
            <a:ext cx="177822" cy="165100"/>
          </a:xfrm>
          <a:prstGeom prst="ellipse">
            <a:avLst/>
          </a:prstGeom>
          <a:solidFill>
            <a:srgbClr val="60678E"/>
          </a:solidFill>
          <a:ln/>
        </p:spPr>
      </p:sp>
      <p:sp>
        <p:nvSpPr>
          <p:cNvPr id="7" name="Text 4"/>
          <p:cNvSpPr/>
          <p:nvPr/>
        </p:nvSpPr>
        <p:spPr>
          <a:xfrm>
            <a:off x="7386327" y="5856498"/>
            <a:ext cx="177822" cy="165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414156" y="5259598"/>
            <a:ext cx="177822" cy="165100"/>
          </a:xfrm>
          <a:prstGeom prst="ellipse">
            <a:avLst/>
          </a:prstGeom>
          <a:solidFill>
            <a:srgbClr val="60678E"/>
          </a:solidFill>
          <a:ln/>
        </p:spPr>
      </p:sp>
      <p:sp>
        <p:nvSpPr>
          <p:cNvPr id="9" name="Text 6"/>
          <p:cNvSpPr/>
          <p:nvPr/>
        </p:nvSpPr>
        <p:spPr>
          <a:xfrm>
            <a:off x="4414156" y="5259598"/>
            <a:ext cx="177822" cy="165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1" descr="https://kimi-img.moonshot.cn/pub/slides/slides_tmpl/image/25-09-04-12:09:21-d2sh1se1bb2p4onbp3a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3791" y="0"/>
            <a:ext cx="11761670" cy="137160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878330" y="8597900"/>
            <a:ext cx="9144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项目目标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878330" y="9994900"/>
            <a:ext cx="10314305" cy="3141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打造具备专业心理学知识的共情AI，构建多层次记忆系统提升情境理解，确保数据本地存储保护隐私，探索学生可负担的低成本部署方案，积累AI工程实践经验。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核心功能设计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9-d2sh1ue1bb2p4onbp4n0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899" y="2243139"/>
            <a:ext cx="8751394" cy="952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29-d2sh1ue1bb2p4onbp4ng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47581" y="2243139"/>
            <a:ext cx="8751394" cy="952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2:09:29-d2sh1ue1bb2p4onbp4og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87174" y="2247900"/>
            <a:ext cx="9526" cy="49276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12928" y="711201"/>
            <a:ext cx="11105421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长期记忆系统：让AI记得你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4-12:09:29-d2sh1ue1bb2p4onbp4n0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84899" y="7539039"/>
            <a:ext cx="8751394" cy="952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4-12:09:29-d2sh1ue1bb2p4onbp4ng.sv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47581" y="7539039"/>
            <a:ext cx="8751394" cy="952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4-12:09:29-d2sh1ue1bb2p4onbp4og.sv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87174" y="7543800"/>
            <a:ext cx="9526" cy="492760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084899" y="2247900"/>
            <a:ext cx="1282860" cy="193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4164535" y="2908300"/>
            <a:ext cx="668103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工作记忆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3084900" y="4140201"/>
            <a:ext cx="7726799" cy="293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短期对话上下文和对话历史，确保AI能够理解当前对话的背景和内容。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13017540" y="2247900"/>
            <a:ext cx="1282860" cy="193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14097176" y="2908300"/>
            <a:ext cx="668103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情景记忆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13017541" y="4140201"/>
            <a:ext cx="7726799" cy="293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带时间戳的用户互动和事件记录，帮助AI追踪用户的情绪变化。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3084899" y="7543800"/>
            <a:ext cx="1282860" cy="193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4164535" y="8204200"/>
            <a:ext cx="668103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语义记忆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3084900" y="9436101"/>
            <a:ext cx="7726799" cy="293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与时间无关的知识、事实和用户档案，为AI提供用户的基本信息和偏好。</a:t>
            </a:r>
            <a:endParaRPr lang="en-US" sz="1600" dirty="0"/>
          </a:p>
        </p:txBody>
      </p:sp>
      <p:sp>
        <p:nvSpPr>
          <p:cNvPr id="18" name="Text 10"/>
          <p:cNvSpPr/>
          <p:nvPr/>
        </p:nvSpPr>
        <p:spPr>
          <a:xfrm>
            <a:off x="13017540" y="7543800"/>
            <a:ext cx="1282860" cy="193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19" name="Text 11"/>
          <p:cNvSpPr/>
          <p:nvPr/>
        </p:nvSpPr>
        <p:spPr>
          <a:xfrm>
            <a:off x="14097176" y="8204200"/>
            <a:ext cx="668103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程序性记忆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13017541" y="9436101"/>
            <a:ext cx="7726799" cy="293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咨询技巧、技能和案例参考，提升AI的专业咨询能力。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6-d2sh1tm1bb2p4onbp41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004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7483" y="1244601"/>
            <a:ext cx="11829412" cy="1337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心理学知识引擎与个性化交互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4-12:09:15-d2sh1qu1bb2p4onbp2k0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7483" y="9280525"/>
            <a:ext cx="9234054" cy="635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4-12:09:24-d2sh1t61bb2p4onbp3p0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32667" y="8794801"/>
            <a:ext cx="317540" cy="952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4-12:09:24-d2sh1t61bb2p4onbp3pg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1487" y="8636000"/>
            <a:ext cx="9526" cy="3175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4-12:09:24-d2sh1t61bb2p4onbp3q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1338" y="7899400"/>
            <a:ext cx="1384473" cy="1384300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>
            <a:off x="9791338" y="7899400"/>
            <a:ext cx="1384473" cy="1384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9" name="Text 2"/>
          <p:cNvSpPr/>
          <p:nvPr/>
        </p:nvSpPr>
        <p:spPr>
          <a:xfrm>
            <a:off x="9791338" y="7899400"/>
            <a:ext cx="1384473" cy="1384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5" descr="https://kimi-img.moonshot.cn/pub/slides/slides_tmpl/image/25-09-04-12:09:15-d2sh1qu1bb2p4onbp2k0.sv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71372" y="9280525"/>
            <a:ext cx="9234054" cy="6350"/>
          </a:xfrm>
          <a:prstGeom prst="rect">
            <a:avLst/>
          </a:prstGeom>
        </p:spPr>
      </p:pic>
      <p:pic>
        <p:nvPicPr>
          <p:cNvPr id="11" name="Image 6" descr="https://kimi-img.moonshot.cn/pub/slides/slides_tmpl/image/25-09-04-12:09:24-d2sh1t61bb2p4onbp3p0.sv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146556" y="8794801"/>
            <a:ext cx="317540" cy="9525"/>
          </a:xfrm>
          <a:prstGeom prst="rect">
            <a:avLst/>
          </a:prstGeom>
        </p:spPr>
      </p:pic>
      <p:pic>
        <p:nvPicPr>
          <p:cNvPr id="12" name="Image 7" descr="https://kimi-img.moonshot.cn/pub/slides/slides_tmpl/image/25-09-04-12:09:24-d2sh1t61bb2p4onbp3pg.sv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305376" y="8636000"/>
            <a:ext cx="9526" cy="317500"/>
          </a:xfrm>
          <a:prstGeom prst="rect">
            <a:avLst/>
          </a:prstGeom>
        </p:spPr>
      </p:pic>
      <p:pic>
        <p:nvPicPr>
          <p:cNvPr id="13" name="Image 8" descr="https://kimi-img.moonshot.cn/pub/slides/slides_tmpl/image/25-09-04-12:09:24-d2sh1t61bb2p4onbp3q0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905227" y="7899400"/>
            <a:ext cx="1384473" cy="1384300"/>
          </a:xfrm>
          <a:prstGeom prst="rect">
            <a:avLst/>
          </a:prstGeom>
        </p:spPr>
      </p:pic>
      <p:sp>
        <p:nvSpPr>
          <p:cNvPr id="14" name="Shape 3"/>
          <p:cNvSpPr/>
          <p:nvPr/>
        </p:nvSpPr>
        <p:spPr>
          <a:xfrm>
            <a:off x="20905227" y="7899400"/>
            <a:ext cx="1384473" cy="1384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5" name="Text 4"/>
          <p:cNvSpPr/>
          <p:nvPr/>
        </p:nvSpPr>
        <p:spPr>
          <a:xfrm>
            <a:off x="20905227" y="7899400"/>
            <a:ext cx="1384473" cy="1384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9211299" y="8077201"/>
            <a:ext cx="2544551" cy="135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1357483" y="8534400"/>
            <a:ext cx="6172972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心理学知识引擎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1357483" y="9613901"/>
            <a:ext cx="9352602" cy="1528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系统内置循证治疗知识库，按权威性分级干预策略，并支持动态少样本学习成功案例，确保AI提供专业的心理支持。</a:t>
            </a:r>
            <a:endParaRPr lang="en-US" sz="1600" dirty="0"/>
          </a:p>
        </p:txBody>
      </p:sp>
      <p:sp>
        <p:nvSpPr>
          <p:cNvPr id="19" name="Text 8"/>
          <p:cNvSpPr/>
          <p:nvPr/>
        </p:nvSpPr>
        <p:spPr>
          <a:xfrm>
            <a:off x="20325188" y="8077201"/>
            <a:ext cx="2544551" cy="135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12471372" y="8534400"/>
            <a:ext cx="6172972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个性化交互</a:t>
            </a:r>
            <a:endParaRPr lang="en-US" sz="1600" dirty="0"/>
          </a:p>
        </p:txBody>
      </p:sp>
      <p:sp>
        <p:nvSpPr>
          <p:cNvPr id="21" name="Text 10"/>
          <p:cNvSpPr/>
          <p:nvPr/>
        </p:nvSpPr>
        <p:spPr>
          <a:xfrm>
            <a:off x="12471372" y="9613901"/>
            <a:ext cx="9352602" cy="1528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用户可选择AI人格与沟通风格，系统通过情绪识别调用三阶段共情模型，实现既专业又有温度的个性化回应。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技术实现与架构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AI心理学家：共情陪伴的长期记忆聊天机器人</dc:title>
  <dc:subject>AI心理学家：共情陪伴的长期记忆聊天机器人</dc:subject>
  <dc:creator>Kimi</dc:creator>
  <cp:lastModifiedBy>Kimi</cp:lastModifiedBy>
  <cp:revision>1</cp:revision>
  <dcterms:created xsi:type="dcterms:W3CDTF">2025-10-21T06:52:56Z</dcterms:created>
  <dcterms:modified xsi:type="dcterms:W3CDTF">2025-10-21T06:52:56Z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{"Label":"AI心理学家：共情陪伴的长期记忆聊天机器人","ContentProducer":"001191110108MACG2KBH8F10000","ProduceID":"d3riq5nsq930ck10mb0g","ReservedCode1":"","ContentPropagator":"001191110108MACG2KBH8F20000","PropagateID":"d3riq5nsq930ck10mb0g","ReservedCode2":""}</vt:lpwstr>
  </property>
</Properties>
</file>